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318" r:id="rId3"/>
    <p:sldId id="401" r:id="rId4"/>
    <p:sldId id="356" r:id="rId5"/>
    <p:sldId id="359" r:id="rId6"/>
    <p:sldId id="440" r:id="rId7"/>
    <p:sldId id="441" r:id="rId8"/>
    <p:sldId id="442" r:id="rId9"/>
    <p:sldId id="443" r:id="rId10"/>
    <p:sldId id="444" r:id="rId11"/>
    <p:sldId id="445" r:id="rId12"/>
    <p:sldId id="446" r:id="rId13"/>
    <p:sldId id="448" r:id="rId14"/>
    <p:sldId id="433" r:id="rId15"/>
    <p:sldId id="453" r:id="rId16"/>
    <p:sldId id="454" r:id="rId17"/>
    <p:sldId id="455" r:id="rId18"/>
    <p:sldId id="456" r:id="rId19"/>
    <p:sldId id="457" r:id="rId20"/>
    <p:sldId id="458" r:id="rId21"/>
    <p:sldId id="459" r:id="rId22"/>
    <p:sldId id="460" r:id="rId23"/>
    <p:sldId id="461" r:id="rId24"/>
    <p:sldId id="462" r:id="rId25"/>
    <p:sldId id="463" r:id="rId26"/>
    <p:sldId id="476" r:id="rId27"/>
    <p:sldId id="464" r:id="rId28"/>
    <p:sldId id="477" r:id="rId29"/>
    <p:sldId id="468" r:id="rId30"/>
    <p:sldId id="469" r:id="rId31"/>
    <p:sldId id="470" r:id="rId32"/>
    <p:sldId id="471" r:id="rId33"/>
    <p:sldId id="472" r:id="rId34"/>
    <p:sldId id="473" r:id="rId35"/>
    <p:sldId id="474" r:id="rId36"/>
    <p:sldId id="475" r:id="rId37"/>
    <p:sldId id="478" r:id="rId38"/>
    <p:sldId id="479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24"/>
    <p:restoredTop sz="94612"/>
  </p:normalViewPr>
  <p:slideViewPr>
    <p:cSldViewPr snapToGrid="0" snapToObjects="1">
      <p:cViewPr varScale="1">
        <p:scale>
          <a:sx n="150" d="100"/>
          <a:sy n="150" d="100"/>
        </p:scale>
        <p:origin x="160" y="9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187E02-3716-1D40-8D7F-57DC01E2C524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6AE257-E312-FE44-A1AA-8C5A2E8D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282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21F8C-99EB-444E-99A1-923AF2D15547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320D3-BB20-7A42-947C-A5C1AF844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88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20D3-BB20-7A42-947C-A5C1AF8445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96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98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44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38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46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27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9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4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7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7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6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3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046D9-C699-D14E-85F5-3AE881B9DBE4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3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BIFX 503: Statistics for Bioinformatics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194560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Instructor: Jennifer Schroeder, Ph.D.</a:t>
            </a:r>
          </a:p>
          <a:p>
            <a:r>
              <a:rPr lang="en-US" dirty="0">
                <a:solidFill>
                  <a:schemeClr val="tx1"/>
                </a:solidFill>
              </a:rPr>
              <a:t>Wednesdays,  5:30-8:00pm</a:t>
            </a:r>
          </a:p>
          <a:p>
            <a:r>
              <a:rPr lang="en-US" dirty="0">
                <a:solidFill>
                  <a:schemeClr val="tx1"/>
                </a:solidFill>
              </a:rPr>
              <a:t>Hodson Technology Center, Room 237</a:t>
            </a:r>
          </a:p>
          <a:p>
            <a:r>
              <a:rPr lang="en-US" dirty="0">
                <a:solidFill>
                  <a:schemeClr val="tx1"/>
                </a:solidFill>
              </a:rPr>
              <a:t>Fall 2021</a:t>
            </a:r>
          </a:p>
        </p:txBody>
      </p:sp>
    </p:spTree>
    <p:extLst>
      <p:ext uri="{BB962C8B-B14F-4D97-AF65-F5344CB8AC3E}">
        <p14:creationId xmlns:p14="http://schemas.microsoft.com/office/powerpoint/2010/main" val="248939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360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does the recursion need to stop?</a:t>
            </a:r>
          </a:p>
          <a:p>
            <a:endParaRPr lang="en-US" dirty="0"/>
          </a:p>
          <a:p>
            <a:r>
              <a:rPr lang="en-US" dirty="0"/>
              <a:t>Too few splits</a:t>
            </a:r>
          </a:p>
          <a:p>
            <a:pPr lvl="1"/>
            <a:r>
              <a:rPr lang="en-US" dirty="0"/>
              <a:t>Overly simplistic, doesn’t fit data well</a:t>
            </a:r>
          </a:p>
          <a:p>
            <a:pPr lvl="1"/>
            <a:endParaRPr lang="en-US" dirty="0"/>
          </a:p>
          <a:p>
            <a:r>
              <a:rPr lang="en-US" dirty="0"/>
              <a:t>Too many splits</a:t>
            </a:r>
          </a:p>
          <a:p>
            <a:pPr lvl="1"/>
            <a:r>
              <a:rPr lang="en-US" dirty="0"/>
              <a:t>Overfitting, won’t generalize to other datasets</a:t>
            </a:r>
          </a:p>
          <a:p>
            <a:pPr lvl="1"/>
            <a:r>
              <a:rPr lang="en-US" dirty="0"/>
              <a:t>Goal is often to make predictions on data different from the data that was used to derive the model</a:t>
            </a:r>
          </a:p>
          <a:p>
            <a:pPr lvl="2"/>
            <a:r>
              <a:rPr lang="en-US" dirty="0"/>
              <a:t>“Training” vs. “Test”</a:t>
            </a:r>
          </a:p>
        </p:txBody>
      </p:sp>
    </p:spTree>
    <p:extLst>
      <p:ext uri="{BB962C8B-B14F-4D97-AF65-F5344CB8AC3E}">
        <p14:creationId xmlns:p14="http://schemas.microsoft.com/office/powerpoint/2010/main" val="64074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the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Begin with a big tree and cut it back</a:t>
            </a:r>
          </a:p>
          <a:p>
            <a:endParaRPr lang="en-US" dirty="0"/>
          </a:p>
          <a:p>
            <a:r>
              <a:rPr lang="en-US" dirty="0"/>
              <a:t>Use model characteristics to find the optimal number of splits</a:t>
            </a:r>
          </a:p>
          <a:p>
            <a:pPr lvl="1"/>
            <a:r>
              <a:rPr lang="en-US" dirty="0"/>
              <a:t>Minimize cross validated prediction error</a:t>
            </a:r>
          </a:p>
          <a:p>
            <a:endParaRPr lang="en-US" dirty="0"/>
          </a:p>
          <a:p>
            <a:r>
              <a:rPr lang="en-US" dirty="0"/>
              <a:t>A good solution is </a:t>
            </a:r>
            <a:r>
              <a:rPr lang="en-US" i="1" dirty="0"/>
              <a:t>stable</a:t>
            </a:r>
          </a:p>
          <a:p>
            <a:pPr lvl="1"/>
            <a:r>
              <a:rPr lang="en-US" dirty="0"/>
              <a:t>Many runs produce similar results</a:t>
            </a:r>
          </a:p>
        </p:txBody>
      </p:sp>
    </p:spTree>
    <p:extLst>
      <p:ext uri="{BB962C8B-B14F-4D97-AF65-F5344CB8AC3E}">
        <p14:creationId xmlns:p14="http://schemas.microsoft.com/office/powerpoint/2010/main" val="1918997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5506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One way around an unstable solution is to aggregate the results over many runs (</a:t>
            </a:r>
            <a:r>
              <a:rPr lang="en-US" i="1" dirty="0"/>
              <a:t>ensemble</a:t>
            </a:r>
            <a:r>
              <a:rPr lang="en-US" dirty="0"/>
              <a:t> method)</a:t>
            </a:r>
          </a:p>
          <a:p>
            <a:pPr lvl="1"/>
            <a:r>
              <a:rPr lang="en-US" dirty="0"/>
              <a:t>“bagging” (bootstrap* aggregating) to reduce variance and minimize overfitting</a:t>
            </a:r>
          </a:p>
          <a:p>
            <a:pPr lvl="1"/>
            <a:r>
              <a:rPr lang="en-US" dirty="0"/>
              <a:t>How it works:</a:t>
            </a:r>
          </a:p>
          <a:p>
            <a:pPr lvl="2"/>
            <a:r>
              <a:rPr lang="en-US" dirty="0"/>
              <a:t>Draw B bootstrap samples from original data set</a:t>
            </a:r>
          </a:p>
          <a:p>
            <a:pPr lvl="2"/>
            <a:r>
              <a:rPr lang="en-US" dirty="0"/>
              <a:t>Grow a large tree from each sample</a:t>
            </a:r>
          </a:p>
          <a:p>
            <a:pPr lvl="2"/>
            <a:r>
              <a:rPr lang="en-US" dirty="0"/>
              <a:t>Average the estimates from B trees</a:t>
            </a:r>
          </a:p>
          <a:p>
            <a:pPr lvl="1"/>
            <a:r>
              <a:rPr lang="en-US" dirty="0"/>
              <a:t>Why it works: “wisdom from the crowd” effect</a:t>
            </a:r>
          </a:p>
          <a:p>
            <a:pPr lvl="2"/>
            <a:r>
              <a:rPr lang="en-US" dirty="0"/>
              <a:t>Aggregation of information in large diverse groups results in decisions better than could have been made by any individual group member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70D8CB-5F4C-CA40-9F3D-89490BD455DB}"/>
              </a:ext>
            </a:extLst>
          </p:cNvPr>
          <p:cNvSpPr txBox="1"/>
          <p:nvPr/>
        </p:nvSpPr>
        <p:spPr>
          <a:xfrm>
            <a:off x="457200" y="6155267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*A bootstrap sample is a random sample drawn with replacement from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4342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62500"/>
          </a:xfrm>
        </p:spPr>
        <p:txBody>
          <a:bodyPr>
            <a:normAutofit/>
          </a:bodyPr>
          <a:lstStyle/>
          <a:p>
            <a:r>
              <a:rPr lang="en-US" dirty="0"/>
              <a:t>Recursive partitioning models are evaluated by their ability to predict the dependent variable</a:t>
            </a:r>
          </a:p>
          <a:p>
            <a:r>
              <a:rPr lang="en-US" dirty="0"/>
              <a:t>Each record in the database has a value of the dependent variable that is “predicted” by the model, based on the values of the independent variables</a:t>
            </a:r>
          </a:p>
          <a:p>
            <a:r>
              <a:rPr lang="en-US" dirty="0"/>
              <a:t>A good model will have a high correlation between the observed and predicted values</a:t>
            </a:r>
          </a:p>
        </p:txBody>
      </p:sp>
    </p:spTree>
    <p:extLst>
      <p:ext uri="{BB962C8B-B14F-4D97-AF65-F5344CB8AC3E}">
        <p14:creationId xmlns:p14="http://schemas.microsoft.com/office/powerpoint/2010/main" val="1091839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Partitioning in R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 </a:t>
            </a:r>
            <a:r>
              <a:rPr lang="en-US" b="1" dirty="0" err="1">
                <a:solidFill>
                  <a:srgbClr val="C00000"/>
                </a:solidFill>
              </a:rPr>
              <a:t>rpart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  <a:p>
            <a:r>
              <a:rPr lang="en-US" dirty="0" err="1"/>
              <a:t>rpart</a:t>
            </a:r>
            <a:r>
              <a:rPr lang="en-US" dirty="0"/>
              <a:t>(y ~ x1 + x2 + </a:t>
            </a:r>
            <a:r>
              <a:rPr lang="mr-IN" dirty="0"/>
              <a:t>…</a:t>
            </a:r>
            <a:r>
              <a:rPr lang="en-US" dirty="0"/>
              <a:t>, data, control)</a:t>
            </a:r>
          </a:p>
          <a:p>
            <a:endParaRPr lang="en-US" dirty="0"/>
          </a:p>
          <a:p>
            <a:r>
              <a:rPr lang="en-US" dirty="0"/>
              <a:t>Control refers to a list of options that control different aspects of the algorithm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099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for </a:t>
            </a:r>
            <a:r>
              <a:rPr lang="en-US" dirty="0" err="1"/>
              <a:t>rpart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Parameters:</a:t>
            </a:r>
          </a:p>
          <a:p>
            <a:pPr lvl="1"/>
            <a:r>
              <a:rPr lang="en-US" dirty="0" err="1"/>
              <a:t>minsplit</a:t>
            </a:r>
            <a:r>
              <a:rPr lang="en-US" dirty="0"/>
              <a:t>: minimum number of observations that must exist in a node for a split to be attempted</a:t>
            </a:r>
          </a:p>
          <a:p>
            <a:pPr lvl="1"/>
            <a:r>
              <a:rPr lang="en-US" dirty="0" err="1"/>
              <a:t>minbucket</a:t>
            </a:r>
            <a:r>
              <a:rPr lang="en-US" dirty="0"/>
              <a:t>: minimum number of observations in any terminal node</a:t>
            </a:r>
          </a:p>
          <a:p>
            <a:pPr lvl="1"/>
            <a:r>
              <a:rPr lang="en-US" dirty="0" err="1"/>
              <a:t>cp</a:t>
            </a:r>
            <a:r>
              <a:rPr lang="en-US" dirty="0"/>
              <a:t>: complexity parameter</a:t>
            </a:r>
          </a:p>
          <a:p>
            <a:pPr lvl="1"/>
            <a:r>
              <a:rPr lang="en-US" dirty="0" err="1"/>
              <a:t>xval</a:t>
            </a:r>
            <a:r>
              <a:rPr lang="en-US" dirty="0"/>
              <a:t>: number of cross-validations</a:t>
            </a:r>
          </a:p>
        </p:txBody>
      </p:sp>
    </p:spTree>
    <p:extLst>
      <p:ext uri="{BB962C8B-B14F-4D97-AF65-F5344CB8AC3E}">
        <p14:creationId xmlns:p14="http://schemas.microsoft.com/office/powerpoint/2010/main" val="22131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prune(mod1, </a:t>
            </a:r>
            <a:r>
              <a:rPr lang="en-US" dirty="0" err="1"/>
              <a:t>cp</a:t>
            </a:r>
            <a:r>
              <a:rPr lang="en-US" dirty="0"/>
              <a:t> = </a:t>
            </a:r>
            <a:r>
              <a:rPr lang="en-US" dirty="0" err="1"/>
              <a:t>cpval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Prunes an existing RP model, stored as the variable mod1, based on complexity criteria value </a:t>
            </a:r>
            <a:r>
              <a:rPr lang="en-US" dirty="0" err="1"/>
              <a:t>cp</a:t>
            </a:r>
            <a:r>
              <a:rPr lang="en-US" dirty="0"/>
              <a:t> equal to </a:t>
            </a:r>
            <a:r>
              <a:rPr lang="en-US" dirty="0" err="1"/>
              <a:t>cpval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948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 </a:t>
            </a:r>
            <a:r>
              <a:rPr lang="en-US" b="1" dirty="0" err="1">
                <a:solidFill>
                  <a:srgbClr val="C00000"/>
                </a:solidFill>
              </a:rPr>
              <a:t>partykit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dirty="0"/>
              <a:t>plot(</a:t>
            </a:r>
            <a:r>
              <a:rPr lang="en-US" dirty="0" err="1"/>
              <a:t>as.party</a:t>
            </a:r>
            <a:r>
              <a:rPr lang="en-US" dirty="0"/>
              <a:t>(mod1), </a:t>
            </a:r>
            <a:r>
              <a:rPr lang="en-US" dirty="0" err="1"/>
              <a:t>tp_args</a:t>
            </a:r>
            <a:r>
              <a:rPr lang="en-US" dirty="0"/>
              <a:t>=list(id=FALSE))</a:t>
            </a:r>
          </a:p>
          <a:p>
            <a:pPr lvl="1"/>
            <a:r>
              <a:rPr lang="en-US" dirty="0"/>
              <a:t>Plots the RP model mod1</a:t>
            </a:r>
          </a:p>
        </p:txBody>
      </p:sp>
    </p:spTree>
    <p:extLst>
      <p:ext uri="{BB962C8B-B14F-4D97-AF65-F5344CB8AC3E}">
        <p14:creationId xmlns:p14="http://schemas.microsoft.com/office/powerpoint/2010/main" val="1132574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Predicted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predict(mod1, </a:t>
            </a:r>
            <a:r>
              <a:rPr lang="en-US" dirty="0" err="1"/>
              <a:t>newdata</a:t>
            </a:r>
            <a:r>
              <a:rPr lang="en-US" dirty="0"/>
              <a:t> = data)</a:t>
            </a:r>
          </a:p>
          <a:p>
            <a:pPr lvl="1"/>
            <a:r>
              <a:rPr lang="en-US" dirty="0"/>
              <a:t>Generates predicted value for new observations in the dataset data based on the RP model mod1</a:t>
            </a:r>
          </a:p>
          <a:p>
            <a:pPr lvl="1"/>
            <a:r>
              <a:rPr lang="en-US" dirty="0"/>
              <a:t>Note we are predicting values of the dependent variable in a sample different from the one the model is based on</a:t>
            </a:r>
          </a:p>
        </p:txBody>
      </p:sp>
    </p:spTree>
    <p:extLst>
      <p:ext uri="{BB962C8B-B14F-4D97-AF65-F5344CB8AC3E}">
        <p14:creationId xmlns:p14="http://schemas.microsoft.com/office/powerpoint/2010/main" val="1059974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model is evaluated by comparing the predicted values with the observed values</a:t>
            </a:r>
          </a:p>
          <a:p>
            <a:r>
              <a:rPr lang="en-US" dirty="0"/>
              <a:t>When the dependent variable is continuous, this can be done with a scatter plot</a:t>
            </a:r>
          </a:p>
          <a:p>
            <a:r>
              <a:rPr lang="en-US" dirty="0"/>
              <a:t>When the dependent variable is categorical, predicted vs. observed are shown in a contingency table</a:t>
            </a:r>
          </a:p>
          <a:p>
            <a:pPr lvl="1"/>
            <a:r>
              <a:rPr lang="en-US" dirty="0"/>
              <a:t>”confusion matrix”, shown in logistic regression lecture</a:t>
            </a:r>
          </a:p>
        </p:txBody>
      </p:sp>
    </p:spTree>
    <p:extLst>
      <p:ext uri="{BB962C8B-B14F-4D97-AF65-F5344CB8AC3E}">
        <p14:creationId xmlns:p14="http://schemas.microsoft.com/office/powerpoint/2010/main" val="1622284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3617" y="192206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Recursive Partitioning &amp; </a:t>
            </a:r>
            <a:br>
              <a:rPr lang="en-US" b="1" i="1" dirty="0"/>
            </a:br>
            <a:r>
              <a:rPr lang="en-US" b="1" i="1" dirty="0"/>
              <a:t>Predictive Models</a:t>
            </a:r>
          </a:p>
        </p:txBody>
      </p:sp>
    </p:spTree>
    <p:extLst>
      <p:ext uri="{BB962C8B-B14F-4D97-AF65-F5344CB8AC3E}">
        <p14:creationId xmlns:p14="http://schemas.microsoft.com/office/powerpoint/2010/main" val="1957694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3782"/>
            <a:ext cx="8229600" cy="1143000"/>
          </a:xfrm>
        </p:spPr>
        <p:txBody>
          <a:bodyPr/>
          <a:lstStyle/>
          <a:p>
            <a:r>
              <a:rPr lang="en-US" dirty="0"/>
              <a:t>Example: Continuous Outcome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</a:t>
            </a:r>
            <a:r>
              <a:rPr lang="en-US" b="1" dirty="0"/>
              <a:t>bodyfat</a:t>
            </a:r>
            <a:r>
              <a:rPr lang="en-US" dirty="0"/>
              <a:t> from package </a:t>
            </a:r>
            <a:r>
              <a:rPr lang="en-US" dirty="0" err="1"/>
              <a:t>TH.data</a:t>
            </a:r>
            <a:endParaRPr lang="en-US" dirty="0"/>
          </a:p>
          <a:p>
            <a:r>
              <a:rPr lang="en-US" dirty="0"/>
              <a:t>Dependent variable </a:t>
            </a:r>
            <a:r>
              <a:rPr lang="en-US" dirty="0" err="1"/>
              <a:t>DEXfat</a:t>
            </a:r>
            <a:endParaRPr lang="en-US" dirty="0"/>
          </a:p>
          <a:p>
            <a:pPr lvl="1"/>
            <a:r>
              <a:rPr lang="en-US" dirty="0"/>
              <a:t>Body fat measured by DXA</a:t>
            </a:r>
          </a:p>
          <a:p>
            <a:r>
              <a:rPr lang="en-US" dirty="0"/>
              <a:t>Independent variables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Waist circumference</a:t>
            </a:r>
          </a:p>
          <a:p>
            <a:pPr lvl="1"/>
            <a:r>
              <a:rPr lang="en-US" dirty="0"/>
              <a:t>Hip circumference</a:t>
            </a:r>
          </a:p>
          <a:p>
            <a:pPr lvl="1"/>
            <a:r>
              <a:rPr lang="en-US" dirty="0"/>
              <a:t>Elbow breadth</a:t>
            </a:r>
          </a:p>
          <a:p>
            <a:pPr lvl="1"/>
            <a:r>
              <a:rPr lang="en-US" dirty="0"/>
              <a:t>Knee breadth</a:t>
            </a:r>
          </a:p>
        </p:txBody>
      </p:sp>
    </p:spTree>
    <p:extLst>
      <p:ext uri="{BB962C8B-B14F-4D97-AF65-F5344CB8AC3E}">
        <p14:creationId xmlns:p14="http://schemas.microsoft.com/office/powerpoint/2010/main" val="1275612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3771901"/>
            <a:ext cx="8229600" cy="2628900"/>
          </a:xfrm>
        </p:spPr>
        <p:txBody>
          <a:bodyPr/>
          <a:lstStyle/>
          <a:p>
            <a:r>
              <a:rPr lang="en-US" dirty="0"/>
              <a:t>Note use of control based on </a:t>
            </a:r>
            <a:r>
              <a:rPr lang="en-US" dirty="0" err="1"/>
              <a:t>minsplit</a:t>
            </a:r>
            <a:r>
              <a:rPr lang="en-US" dirty="0"/>
              <a:t>=10</a:t>
            </a:r>
          </a:p>
          <a:p>
            <a:pPr lvl="1"/>
            <a:r>
              <a:rPr lang="en-US" dirty="0"/>
              <a:t>Must have 10 observations in a node for a split to be attempted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8300" y="176530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bodyfat_rpart</a:t>
            </a:r>
            <a:r>
              <a:rPr lang="en-US" sz="2800" dirty="0"/>
              <a:t> &lt;- </a:t>
            </a:r>
            <a:r>
              <a:rPr lang="en-US" sz="2800" dirty="0" err="1"/>
              <a:t>rpart</a:t>
            </a:r>
            <a:r>
              <a:rPr lang="en-US" sz="2800" dirty="0"/>
              <a:t>(</a:t>
            </a:r>
            <a:r>
              <a:rPr lang="en-US" sz="2800" dirty="0" err="1"/>
              <a:t>DEXfat</a:t>
            </a:r>
            <a:r>
              <a:rPr lang="en-US" sz="2800" dirty="0"/>
              <a:t> ~ age + </a:t>
            </a:r>
            <a:r>
              <a:rPr lang="en-US" sz="2800" dirty="0" err="1"/>
              <a:t>waistcirc</a:t>
            </a:r>
            <a:r>
              <a:rPr lang="en-US" sz="2800" dirty="0"/>
              <a:t> + </a:t>
            </a:r>
            <a:r>
              <a:rPr lang="en-US" sz="2800" dirty="0" err="1"/>
              <a:t>hipcirc</a:t>
            </a:r>
            <a:r>
              <a:rPr lang="en-US" sz="2800" dirty="0"/>
              <a:t> + </a:t>
            </a:r>
            <a:r>
              <a:rPr lang="en-US" sz="2800" dirty="0" err="1"/>
              <a:t>elbowbreadth</a:t>
            </a:r>
            <a:r>
              <a:rPr lang="en-US" sz="2800" dirty="0"/>
              <a:t> + </a:t>
            </a:r>
            <a:r>
              <a:rPr lang="en-US" sz="2800" dirty="0" err="1"/>
              <a:t>kneebreadth</a:t>
            </a:r>
            <a:r>
              <a:rPr lang="en-US" sz="2800" dirty="0"/>
              <a:t>, data = </a:t>
            </a:r>
            <a:r>
              <a:rPr lang="en-US" sz="2800" dirty="0" err="1"/>
              <a:t>bodyfat</a:t>
            </a:r>
            <a:r>
              <a:rPr lang="en-US" sz="2800" dirty="0"/>
              <a:t>, </a:t>
            </a:r>
          </a:p>
          <a:p>
            <a:r>
              <a:rPr lang="en-US" sz="2800" dirty="0"/>
              <a:t>control = </a:t>
            </a:r>
            <a:r>
              <a:rPr lang="en-US" sz="2800" dirty="0" err="1"/>
              <a:t>rpart.control</a:t>
            </a:r>
            <a:r>
              <a:rPr lang="en-US" sz="2800" dirty="0"/>
              <a:t>(</a:t>
            </a:r>
            <a:r>
              <a:rPr lang="en-US" sz="2800" dirty="0" err="1"/>
              <a:t>minsplit</a:t>
            </a:r>
            <a:r>
              <a:rPr lang="en-US" sz="2800" dirty="0"/>
              <a:t>=10))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AE0F0C-958C-2444-8E3F-C55EC115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Continuous Outcome</a:t>
            </a:r>
          </a:p>
        </p:txBody>
      </p:sp>
    </p:spTree>
    <p:extLst>
      <p:ext uri="{BB962C8B-B14F-4D97-AF65-F5344CB8AC3E}">
        <p14:creationId xmlns:p14="http://schemas.microsoft.com/office/powerpoint/2010/main" val="1358299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FDF8F7-8D29-0E40-967C-1FCE9581C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712" y="1016000"/>
            <a:ext cx="5280576" cy="53213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EA57A0F-7301-F246-A39A-B333A5FE0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Initial Tree Before Pruning</a:t>
            </a:r>
          </a:p>
        </p:txBody>
      </p:sp>
    </p:spTree>
    <p:extLst>
      <p:ext uri="{BB962C8B-B14F-4D97-AF65-F5344CB8AC3E}">
        <p14:creationId xmlns:p14="http://schemas.microsoft.com/office/powerpoint/2010/main" val="1987518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splits?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689101"/>
            <a:ext cx="8229600" cy="1308099"/>
          </a:xfrm>
        </p:spPr>
        <p:txBody>
          <a:bodyPr/>
          <a:lstStyle/>
          <a:p>
            <a:r>
              <a:rPr lang="en-US" dirty="0"/>
              <a:t>Want to minimize prediction error (</a:t>
            </a:r>
            <a:r>
              <a:rPr lang="en-US" dirty="0" err="1"/>
              <a:t>xerror</a:t>
            </a:r>
            <a:r>
              <a:rPr lang="en-US" dirty="0"/>
              <a:t>, from </a:t>
            </a:r>
            <a:r>
              <a:rPr lang="en-US" dirty="0" err="1"/>
              <a:t>cptable</a:t>
            </a:r>
            <a:r>
              <a:rPr lang="en-US" dirty="0"/>
              <a:t>, below)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B5E66AD9-1FF4-5E4A-81E6-F008E161174C}"/>
              </a:ext>
            </a:extLst>
          </p:cNvPr>
          <p:cNvSpPr/>
          <p:nvPr/>
        </p:nvSpPr>
        <p:spPr>
          <a:xfrm>
            <a:off x="7423150" y="4849707"/>
            <a:ext cx="978408" cy="19202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38BED6-020A-2949-A600-FA35F6B59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918883"/>
            <a:ext cx="61087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43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Pruned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1F2BA0-3E50-844E-ACCA-8E5BA1E83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979" y="1417638"/>
            <a:ext cx="5280576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07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74638"/>
            <a:ext cx="8229600" cy="1143000"/>
          </a:xfrm>
        </p:spPr>
        <p:txBody>
          <a:bodyPr/>
          <a:lstStyle/>
          <a:p>
            <a:r>
              <a:rPr lang="en-US" dirty="0"/>
              <a:t>Predicted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370BD-4C4E-FB4C-9E75-F636ED240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712" y="1270000"/>
            <a:ext cx="5280576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0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3E0186-127C-5549-B1F8-15E08F72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Inference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3A349-D35B-0B49-B4AD-F09AF7A8A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0800"/>
            <a:ext cx="8229600" cy="4525963"/>
          </a:xfrm>
        </p:spPr>
        <p:txBody>
          <a:bodyPr/>
          <a:lstStyle/>
          <a:p>
            <a:r>
              <a:rPr lang="en-US" dirty="0"/>
              <a:t>Alternative to pruning</a:t>
            </a:r>
          </a:p>
          <a:p>
            <a:r>
              <a:rPr lang="en-US" dirty="0"/>
              <a:t>Stopping criterion is based on statistical significance testing</a:t>
            </a:r>
          </a:p>
          <a:p>
            <a:pPr lvl="1"/>
            <a:r>
              <a:rPr lang="en-US" dirty="0"/>
              <a:t>Test of independence between variable and DV</a:t>
            </a:r>
          </a:p>
          <a:p>
            <a:pPr lvl="1"/>
            <a:r>
              <a:rPr lang="en-US" dirty="0"/>
              <a:t>Split is established when p value less than specified value (reject hypothesis of independence)</a:t>
            </a:r>
          </a:p>
        </p:txBody>
      </p:sp>
    </p:spTree>
    <p:extLst>
      <p:ext uri="{BB962C8B-B14F-4D97-AF65-F5344CB8AC3E}">
        <p14:creationId xmlns:p14="http://schemas.microsoft.com/office/powerpoint/2010/main" val="3490233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Inference Tree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3EE653-3D96-CA4C-A67A-558CAD578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511300"/>
            <a:ext cx="74295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33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FD1658-E9D5-A644-90CA-7222AE313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Inference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5FA7C-B118-8441-A97E-F0DFFDA54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712" y="1244600"/>
            <a:ext cx="5280576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62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Dichotomous Outcome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05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</a:t>
            </a:r>
            <a:r>
              <a:rPr lang="en-US" b="1" dirty="0"/>
              <a:t>glaucoma</a:t>
            </a:r>
            <a:r>
              <a:rPr lang="en-US" dirty="0"/>
              <a:t> from package </a:t>
            </a:r>
            <a:r>
              <a:rPr lang="en-US" dirty="0" err="1"/>
              <a:t>TH.data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Dependent variable Class</a:t>
            </a:r>
          </a:p>
          <a:p>
            <a:pPr lvl="1"/>
            <a:r>
              <a:rPr lang="en-US" dirty="0"/>
              <a:t>“glaucoma” or “normal”</a:t>
            </a:r>
          </a:p>
          <a:p>
            <a:endParaRPr lang="en-US" i="1" u="sng" dirty="0"/>
          </a:p>
          <a:p>
            <a:r>
              <a:rPr lang="en-US" i="1" u="sng" dirty="0"/>
              <a:t>Many</a:t>
            </a:r>
            <a:r>
              <a:rPr lang="en-US" dirty="0"/>
              <a:t> independent variables</a:t>
            </a:r>
          </a:p>
          <a:p>
            <a:pPr lvl="1"/>
            <a:r>
              <a:rPr lang="en-US" dirty="0"/>
              <a:t>Morphology of the optic nerve head</a:t>
            </a:r>
          </a:p>
          <a:p>
            <a:pPr lvl="1"/>
            <a:r>
              <a:rPr lang="en-US" dirty="0"/>
              <a:t>Goal is to predict class membership (glaucoma diagnosis)</a:t>
            </a:r>
          </a:p>
        </p:txBody>
      </p:sp>
    </p:spTree>
    <p:extLst>
      <p:ext uri="{BB962C8B-B14F-4D97-AF65-F5344CB8AC3E}">
        <p14:creationId xmlns:p14="http://schemas.microsoft.com/office/powerpoint/2010/main" val="754254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Recursive Partitioning</a:t>
            </a:r>
          </a:p>
          <a:p>
            <a:endParaRPr lang="en-US" dirty="0"/>
          </a:p>
          <a:p>
            <a:r>
              <a:rPr lang="en-US" dirty="0"/>
              <a:t>Continuous outcome</a:t>
            </a:r>
          </a:p>
          <a:p>
            <a:endParaRPr lang="en-US" dirty="0"/>
          </a:p>
          <a:p>
            <a:r>
              <a:rPr lang="en-US" dirty="0"/>
              <a:t>Dichotomous outcome</a:t>
            </a:r>
          </a:p>
          <a:p>
            <a:endParaRPr lang="en-US" dirty="0"/>
          </a:p>
          <a:p>
            <a:r>
              <a:rPr lang="en-US" dirty="0"/>
              <a:t>Evaluating models using Predicted vs Observed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184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Tree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54" y="1417638"/>
            <a:ext cx="7745691" cy="483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60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Pruned Tree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DD44B8-0275-A74F-9B59-6CF04A9B8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445" y="1248305"/>
            <a:ext cx="5280576" cy="5440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00C7DA-89A2-1943-A5E9-BAE45BBACAE4}"/>
              </a:ext>
            </a:extLst>
          </p:cNvPr>
          <p:cNvSpPr txBox="1"/>
          <p:nvPr/>
        </p:nvSpPr>
        <p:spPr>
          <a:xfrm>
            <a:off x="6366933" y="1617133"/>
            <a:ext cx="2201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tx2"/>
                </a:solidFill>
              </a:rPr>
              <a:t>Overly simplistic, given the number of independent variables?</a:t>
            </a:r>
          </a:p>
        </p:txBody>
      </p:sp>
    </p:spTree>
    <p:extLst>
      <p:ext uri="{BB962C8B-B14F-4D97-AF65-F5344CB8AC3E}">
        <p14:creationId xmlns:p14="http://schemas.microsoft.com/office/powerpoint/2010/main" val="1506953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is Not Stable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looking for consistent results over a large number of cross-validation runs</a:t>
            </a:r>
          </a:p>
          <a:p>
            <a:r>
              <a:rPr lang="en-US" dirty="0"/>
              <a:t>Most often, one split is optimal</a:t>
            </a:r>
          </a:p>
          <a:p>
            <a:r>
              <a:rPr lang="en-US" dirty="0"/>
              <a:t>As many as five splits can be considered optimal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A7BD27-F543-F44F-AE6A-510E82872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0" y="4324350"/>
            <a:ext cx="2209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47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way to deal with an unstable solution is to run many models and aggregate the results</a:t>
            </a:r>
          </a:p>
          <a:p>
            <a:pPr lvl="1"/>
            <a:r>
              <a:rPr lang="en-US" dirty="0"/>
              <a:t>“Ensemble” method</a:t>
            </a:r>
          </a:p>
          <a:p>
            <a:pPr lvl="1"/>
            <a:endParaRPr lang="en-US" dirty="0"/>
          </a:p>
          <a:p>
            <a:r>
              <a:rPr lang="en-US" dirty="0"/>
              <a:t>Each model is a large tree without pruning</a:t>
            </a:r>
          </a:p>
          <a:p>
            <a:r>
              <a:rPr lang="en-US" dirty="0"/>
              <a:t>Results from each model stored in a vector</a:t>
            </a:r>
          </a:p>
        </p:txBody>
      </p:sp>
    </p:spTree>
    <p:extLst>
      <p:ext uri="{BB962C8B-B14F-4D97-AF65-F5344CB8AC3E}">
        <p14:creationId xmlns:p14="http://schemas.microsoft.com/office/powerpoint/2010/main" val="1307667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Average the estimates over all the models</a:t>
            </a:r>
          </a:p>
          <a:p>
            <a:endParaRPr lang="en-US" dirty="0"/>
          </a:p>
          <a:p>
            <a:r>
              <a:rPr lang="en-US" dirty="0"/>
              <a:t>If the average conditional probability exceeds 0.5, we assign class “glaucoma”</a:t>
            </a:r>
          </a:p>
          <a:p>
            <a:pPr lvl="1"/>
            <a:r>
              <a:rPr lang="en-US" dirty="0"/>
              <a:t>Otherwise we assign class “normal”</a:t>
            </a:r>
          </a:p>
        </p:txBody>
      </p:sp>
    </p:spTree>
    <p:extLst>
      <p:ext uri="{BB962C8B-B14F-4D97-AF65-F5344CB8AC3E}">
        <p14:creationId xmlns:p14="http://schemas.microsoft.com/office/powerpoint/2010/main" val="29830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Predicted with Observed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5063067"/>
          </a:xfrm>
        </p:spPr>
        <p:txBody>
          <a:bodyPr>
            <a:normAutofit/>
          </a:bodyPr>
          <a:lstStyle/>
          <a:p>
            <a:r>
              <a:rPr lang="en-US" dirty="0"/>
              <a:t>Evaluate the model by comparing the predicted class membership with the actual class membership</a:t>
            </a:r>
          </a:p>
          <a:p>
            <a:r>
              <a:rPr lang="en-US" dirty="0"/>
              <a:t>Dataset consists of 98 glaucoma, 98 normal</a:t>
            </a:r>
          </a:p>
          <a:p>
            <a:pPr lvl="1"/>
            <a:r>
              <a:rPr lang="en-US" dirty="0"/>
              <a:t>77 out of 98 glaucoma cases predicted by the model</a:t>
            </a:r>
          </a:p>
          <a:p>
            <a:pPr lvl="1"/>
            <a:r>
              <a:rPr lang="en-US" dirty="0"/>
              <a:t>87 out of 98 normal cases predicted by the 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Overall % Agreement = (77+87)/196=83.6%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9FB1D2-B6EA-204F-ACEF-0433AC617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284" y="4830233"/>
            <a:ext cx="3441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34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Inference Tree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glaucoma_ctree</a:t>
            </a:r>
            <a:r>
              <a:rPr lang="en-US" sz="2400" dirty="0"/>
              <a:t> &lt;- </a:t>
            </a:r>
            <a:r>
              <a:rPr lang="en-US" sz="2400" dirty="0" err="1"/>
              <a:t>ctree</a:t>
            </a:r>
            <a:r>
              <a:rPr lang="en-US" sz="2400" dirty="0"/>
              <a:t>(Class ~ ., data = </a:t>
            </a:r>
            <a:r>
              <a:rPr lang="en-US" sz="2400" dirty="0" err="1"/>
              <a:t>GlaucomaM</a:t>
            </a:r>
            <a:r>
              <a:rPr lang="en-US" sz="2400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1854200"/>
            <a:ext cx="69596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33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61E6-52F3-B94E-B469-E03ED62AB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Inference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C8A99-BA91-3F4D-AC96-A34411F62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712" y="1104371"/>
            <a:ext cx="5280576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312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A8403D-A714-674F-8736-18B388CE75EC}"/>
              </a:ext>
            </a:extLst>
          </p:cNvPr>
          <p:cNvSpPr txBox="1">
            <a:spLocks/>
          </p:cNvSpPr>
          <p:nvPr/>
        </p:nvSpPr>
        <p:spPr>
          <a:xfrm>
            <a:off x="643467" y="208650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2ED39F-2A30-D148-80F9-36492C559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Conditional Inference Tree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5E79CB-EC30-C74B-B3CD-B38F3E634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Does this do any better at prediction?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74/98 glaucoma cases predicted</a:t>
            </a:r>
          </a:p>
          <a:p>
            <a:pPr lvl="1"/>
            <a:r>
              <a:rPr lang="en-US" dirty="0"/>
              <a:t>Does worse</a:t>
            </a:r>
          </a:p>
          <a:p>
            <a:r>
              <a:rPr lang="en-US" dirty="0"/>
              <a:t>93/98 normal predicted</a:t>
            </a:r>
          </a:p>
          <a:p>
            <a:pPr lvl="1"/>
            <a:r>
              <a:rPr lang="en-US" dirty="0"/>
              <a:t>Does better</a:t>
            </a:r>
          </a:p>
          <a:p>
            <a:r>
              <a:rPr lang="en-US" dirty="0"/>
              <a:t>Overall % Agreement = (74+93)/196 = 85%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2CA32A-CE66-AB43-BC3A-CB09F1939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166" y="2173817"/>
            <a:ext cx="52070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1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dirty="0"/>
              <a:t>More than one IV predict the DV:</a:t>
            </a:r>
          </a:p>
          <a:p>
            <a:pPr>
              <a:lnSpc>
                <a:spcPct val="80000"/>
              </a:lnSpc>
            </a:pPr>
            <a:endParaRPr lang="en-US" altLang="en-US" sz="2400" dirty="0"/>
          </a:p>
          <a:p>
            <a:pPr>
              <a:lnSpc>
                <a:spcPct val="80000"/>
              </a:lnSpc>
            </a:pPr>
            <a:endParaRPr lang="en-US" altLang="en-US" sz="2400" dirty="0"/>
          </a:p>
          <a:p>
            <a:pPr>
              <a:lnSpc>
                <a:spcPct val="80000"/>
              </a:lnSpc>
            </a:pPr>
            <a:endParaRPr lang="en-US" altLang="en-US" sz="2400" dirty="0"/>
          </a:p>
          <a:p>
            <a:pPr>
              <a:lnSpc>
                <a:spcPct val="80000"/>
              </a:lnSpc>
            </a:pPr>
            <a:endParaRPr lang="en-US" altLang="en-US" sz="2400" dirty="0"/>
          </a:p>
          <a:p>
            <a:pPr>
              <a:lnSpc>
                <a:spcPct val="80000"/>
              </a:lnSpc>
            </a:pPr>
            <a:r>
              <a:rPr lang="en-US" altLang="en-US" sz="2400" dirty="0"/>
              <a:t>Y is the DV</a:t>
            </a:r>
          </a:p>
          <a:p>
            <a:pPr>
              <a:lnSpc>
                <a:spcPct val="80000"/>
              </a:lnSpc>
            </a:pPr>
            <a:r>
              <a:rPr lang="en-US" altLang="en-US" sz="2400" dirty="0"/>
              <a:t>X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X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</a:t>
            </a:r>
            <a:r>
              <a:rPr lang="mr-IN" altLang="en-US" sz="2400" dirty="0"/>
              <a:t>…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X</a:t>
            </a:r>
            <a:r>
              <a:rPr lang="en-US" altLang="en-US" sz="2400" baseline="-25000" dirty="0" err="1"/>
              <a:t>k</a:t>
            </a:r>
            <a:r>
              <a:rPr lang="en-US" altLang="en-US" sz="2400" dirty="0"/>
              <a:t> are the IVs</a:t>
            </a:r>
          </a:p>
          <a:p>
            <a:pPr>
              <a:lnSpc>
                <a:spcPct val="80000"/>
              </a:lnSpc>
            </a:pPr>
            <a:r>
              <a:rPr lang="en-US" altLang="en-US" sz="2400" dirty="0"/>
              <a:t>β</a:t>
            </a:r>
            <a:r>
              <a:rPr lang="en-US" altLang="en-US" sz="2400" baseline="-25000" dirty="0"/>
              <a:t>0</a:t>
            </a:r>
            <a:r>
              <a:rPr lang="en-US" altLang="en-US" sz="2400" dirty="0"/>
              <a:t> is the intercept</a:t>
            </a:r>
          </a:p>
          <a:p>
            <a:pPr>
              <a:lnSpc>
                <a:spcPct val="80000"/>
              </a:lnSpc>
            </a:pPr>
            <a:r>
              <a:rPr lang="en-US" altLang="en-US" sz="2400" dirty="0"/>
              <a:t>β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, β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</a:t>
            </a:r>
            <a:r>
              <a:rPr lang="mr-IN" altLang="en-US" sz="2400" dirty="0"/>
              <a:t>…</a:t>
            </a:r>
            <a:r>
              <a:rPr lang="en-US" altLang="en-US" sz="2400" dirty="0"/>
              <a:t>, β</a:t>
            </a:r>
            <a:r>
              <a:rPr lang="en-US" altLang="en-US" sz="2400" baseline="-25000" dirty="0"/>
              <a:t>k</a:t>
            </a:r>
            <a:r>
              <a:rPr lang="en-US" altLang="en-US" sz="2400" dirty="0"/>
              <a:t> are the slopes</a:t>
            </a:r>
          </a:p>
          <a:p>
            <a:pPr>
              <a:lnSpc>
                <a:spcPct val="80000"/>
              </a:lnSpc>
            </a:pPr>
            <a:r>
              <a:rPr lang="en-US" altLang="en-US" sz="2400" dirty="0"/>
              <a:t>e is error</a:t>
            </a:r>
          </a:p>
          <a:p>
            <a:pPr>
              <a:lnSpc>
                <a:spcPct val="80000"/>
              </a:lnSpc>
            </a:pPr>
            <a:endParaRPr lang="en-US" altLang="en-US" sz="2400" dirty="0"/>
          </a:p>
          <a:p>
            <a:pPr>
              <a:lnSpc>
                <a:spcPct val="80000"/>
              </a:lnSpc>
            </a:pPr>
            <a:endParaRPr lang="en-US" altLang="en-US" sz="2400" dirty="0"/>
          </a:p>
          <a:p>
            <a:pPr>
              <a:lnSpc>
                <a:spcPct val="80000"/>
              </a:lnSpc>
            </a:pPr>
            <a:endParaRPr lang="en-US" altLang="en-US" sz="2400" dirty="0"/>
          </a:p>
          <a:p>
            <a:pPr>
              <a:lnSpc>
                <a:spcPct val="80000"/>
              </a:lnSpc>
            </a:pPr>
            <a:endParaRPr lang="en-US" altLang="en-US" sz="2400" dirty="0"/>
          </a:p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171002"/>
              </p:ext>
            </p:extLst>
          </p:nvPr>
        </p:nvGraphicFramePr>
        <p:xfrm>
          <a:off x="1324429" y="2132486"/>
          <a:ext cx="6248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" name="Equation" r:id="rId3" imgW="2387600" imgH="228600" progId="Equation.3">
                  <p:embed/>
                </p:oleObj>
              </mc:Choice>
              <mc:Fallback>
                <p:oleObj name="Equation" r:id="rId3" imgW="2387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429" y="2132486"/>
                        <a:ext cx="6248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175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Multiple Linear Regression Assumptions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Subjects are </a:t>
            </a:r>
            <a:r>
              <a:rPr lang="en-US" altLang="en-US" i="1" dirty="0"/>
              <a:t>independently</a:t>
            </a:r>
            <a:r>
              <a:rPr lang="en-US" altLang="en-US" dirty="0"/>
              <a:t> observed, and representative of </a:t>
            </a:r>
            <a:r>
              <a:rPr lang="en-US" altLang="en-US" i="1" dirty="0"/>
              <a:t>one</a:t>
            </a:r>
            <a:r>
              <a:rPr lang="en-US" altLang="en-US" dirty="0"/>
              <a:t> population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Each subject has Y and X’s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X’s and Y measured independently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Y has a Normal distribution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X’s may be continuous or categorical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C00000"/>
                </a:solidFill>
              </a:rPr>
              <a:t>The relationship between Y and each X is linear</a:t>
            </a:r>
          </a:p>
        </p:txBody>
      </p:sp>
    </p:spTree>
    <p:extLst>
      <p:ext uri="{BB962C8B-B14F-4D97-AF65-F5344CB8AC3E}">
        <p14:creationId xmlns:p14="http://schemas.microsoft.com/office/powerpoint/2010/main" val="44699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Partitioning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linear regression, recursive partitioning models do not assume linear relationships between the dependent variable and each independent variable</a:t>
            </a:r>
          </a:p>
          <a:p>
            <a:endParaRPr lang="en-US" dirty="0"/>
          </a:p>
          <a:p>
            <a:r>
              <a:rPr lang="en-US" dirty="0"/>
              <a:t>The end goal is similar:</a:t>
            </a:r>
          </a:p>
          <a:p>
            <a:pPr lvl="1"/>
            <a:r>
              <a:rPr lang="en-US" dirty="0"/>
              <a:t>Predict Y, given X’s</a:t>
            </a:r>
          </a:p>
        </p:txBody>
      </p:sp>
    </p:spTree>
    <p:extLst>
      <p:ext uri="{BB962C8B-B14F-4D97-AF65-F5344CB8AC3E}">
        <p14:creationId xmlns:p14="http://schemas.microsoft.com/office/powerpoint/2010/main" val="1289793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and Conquer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Recursive partitioning models divide the data into homogeneous subsets, based on the values of the independent variables</a:t>
            </a:r>
          </a:p>
          <a:p>
            <a:pPr lvl="1"/>
            <a:r>
              <a:rPr lang="en-US" dirty="0"/>
              <a:t>Subset membership correlates with the dependent variable</a:t>
            </a:r>
          </a:p>
          <a:p>
            <a:r>
              <a:rPr lang="en-US" dirty="0"/>
              <a:t>Partitioning based on univariate splits</a:t>
            </a:r>
          </a:p>
          <a:p>
            <a:pPr lvl="1"/>
            <a:r>
              <a:rPr lang="en-US" dirty="0"/>
              <a:t>Above/below a cut point selected for each variable</a:t>
            </a:r>
          </a:p>
          <a:p>
            <a:r>
              <a:rPr lang="en-US" dirty="0"/>
              <a:t>The dividing continues until some stopping criterion is fulfilled</a:t>
            </a:r>
          </a:p>
          <a:p>
            <a:pPr lvl="1"/>
            <a:r>
              <a:rPr lang="en-US" dirty="0"/>
              <a:t>When to stop is not a trivial question!</a:t>
            </a:r>
          </a:p>
        </p:txBody>
      </p:sp>
    </p:spTree>
    <p:extLst>
      <p:ext uri="{BB962C8B-B14F-4D97-AF65-F5344CB8AC3E}">
        <p14:creationId xmlns:p14="http://schemas.microsoft.com/office/powerpoint/2010/main" val="2078674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 with respect to:</a:t>
            </a:r>
          </a:p>
          <a:p>
            <a:pPr lvl="1"/>
            <a:r>
              <a:rPr lang="en-US" dirty="0"/>
              <a:t>How the variable on which to base the split is selected at each step</a:t>
            </a:r>
          </a:p>
          <a:p>
            <a:pPr lvl="1"/>
            <a:r>
              <a:rPr lang="en-US" dirty="0"/>
              <a:t>How the value of the variable that defines the groups is estimated</a:t>
            </a:r>
          </a:p>
          <a:p>
            <a:pPr lvl="1"/>
            <a:r>
              <a:rPr lang="en-US" dirty="0"/>
              <a:t>Which stopping criterion is applied</a:t>
            </a:r>
          </a:p>
        </p:txBody>
      </p:sp>
    </p:spTree>
    <p:extLst>
      <p:ext uri="{BB962C8B-B14F-4D97-AF65-F5344CB8AC3E}">
        <p14:creationId xmlns:p14="http://schemas.microsoft.com/office/powerpoint/2010/main" val="1738400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9267"/>
            <a:ext cx="8229600" cy="49530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Root node is the entire dataset</a:t>
            </a:r>
          </a:p>
          <a:p>
            <a:r>
              <a:rPr lang="en-US" dirty="0"/>
              <a:t>Choose a variable and a split that best predicts the dependent variable</a:t>
            </a:r>
          </a:p>
          <a:p>
            <a:pPr lvl="1"/>
            <a:r>
              <a:rPr lang="en-US" dirty="0"/>
              <a:t>Examine all possible splits of all variables</a:t>
            </a:r>
          </a:p>
          <a:p>
            <a:pPr lvl="1"/>
            <a:r>
              <a:rPr lang="en-US" dirty="0"/>
              <a:t>Choose the split that results in two groups that are “purer” with respect to the values of the dependent variable</a:t>
            </a:r>
          </a:p>
          <a:p>
            <a:r>
              <a:rPr lang="en-US" dirty="0"/>
              <a:t>Split the data into two subsets based on the value of this variable</a:t>
            </a:r>
          </a:p>
          <a:p>
            <a:pPr lvl="1"/>
            <a:r>
              <a:rPr lang="en-US" dirty="0"/>
              <a:t>Subset membership is related to the dependent variable</a:t>
            </a:r>
          </a:p>
          <a:p>
            <a:r>
              <a:rPr lang="en-US" dirty="0"/>
              <a:t>Split each of these subsets into two more subsets based on the value of another variable</a:t>
            </a:r>
          </a:p>
          <a:p>
            <a:r>
              <a:rPr lang="en-US" dirty="0"/>
              <a:t>And so on, until stopping criterion is reached</a:t>
            </a:r>
          </a:p>
        </p:txBody>
      </p:sp>
    </p:spTree>
    <p:extLst>
      <p:ext uri="{BB962C8B-B14F-4D97-AF65-F5344CB8AC3E}">
        <p14:creationId xmlns:p14="http://schemas.microsoft.com/office/powerpoint/2010/main" val="778807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9768</TotalTime>
  <Words>1275</Words>
  <Application>Microsoft Macintosh PowerPoint</Application>
  <PresentationFormat>On-screen Show (4:3)</PresentationFormat>
  <Paragraphs>200</Paragraphs>
  <Slides>38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Mangal</vt:lpstr>
      <vt:lpstr>Office Theme</vt:lpstr>
      <vt:lpstr>Equation</vt:lpstr>
      <vt:lpstr>BIFX 503: Statistics for Bioinformatics</vt:lpstr>
      <vt:lpstr>Recursive Partitioning &amp;  Predictive Models</vt:lpstr>
      <vt:lpstr>Content</vt:lpstr>
      <vt:lpstr>Multiple Linear Regression</vt:lpstr>
      <vt:lpstr>Multiple Linear Regression Assumptions</vt:lpstr>
      <vt:lpstr>Recursive Partitioning</vt:lpstr>
      <vt:lpstr>Divide and Conquer</vt:lpstr>
      <vt:lpstr>Partitioning Algorithms</vt:lpstr>
      <vt:lpstr>Partitioning Steps</vt:lpstr>
      <vt:lpstr>Tree Size</vt:lpstr>
      <vt:lpstr>Pruning the Tree</vt:lpstr>
      <vt:lpstr>Ensemble Methods</vt:lpstr>
      <vt:lpstr>Prediction</vt:lpstr>
      <vt:lpstr>Recursive Partitioning in R</vt:lpstr>
      <vt:lpstr>Control for rpart</vt:lpstr>
      <vt:lpstr>Pruning</vt:lpstr>
      <vt:lpstr>Plotting the Results</vt:lpstr>
      <vt:lpstr>Predicted Values</vt:lpstr>
      <vt:lpstr>Evaluating the Model</vt:lpstr>
      <vt:lpstr>Example: Continuous Outcome</vt:lpstr>
      <vt:lpstr>Example: Continuous Outcome</vt:lpstr>
      <vt:lpstr>Initial Tree Before Pruning</vt:lpstr>
      <vt:lpstr>How many splits?</vt:lpstr>
      <vt:lpstr>Pruned Tree</vt:lpstr>
      <vt:lpstr>Predicted Values</vt:lpstr>
      <vt:lpstr>Conditional Inference Tree</vt:lpstr>
      <vt:lpstr>Conditional Inference Tree</vt:lpstr>
      <vt:lpstr>Conditional Inference Tree</vt:lpstr>
      <vt:lpstr>Example: Dichotomous Outcome</vt:lpstr>
      <vt:lpstr>Initial Tree</vt:lpstr>
      <vt:lpstr>Pruned Tree</vt:lpstr>
      <vt:lpstr>Solution is Not Stable</vt:lpstr>
      <vt:lpstr>Bagging</vt:lpstr>
      <vt:lpstr>Estimate Conditional Probability</vt:lpstr>
      <vt:lpstr>Compare Predicted with Observed</vt:lpstr>
      <vt:lpstr>Conditional Inference Tree</vt:lpstr>
      <vt:lpstr>Conditional Inference Tree</vt:lpstr>
      <vt:lpstr>Conditional Inference Tree</vt:lpstr>
    </vt:vector>
  </TitlesOfParts>
  <Company>Schroeder Statistical Consulting, LLC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Schroeder</dc:creator>
  <cp:lastModifiedBy>Jennifer Schroeder</cp:lastModifiedBy>
  <cp:revision>648</cp:revision>
  <dcterms:created xsi:type="dcterms:W3CDTF">2016-09-16T17:39:07Z</dcterms:created>
  <dcterms:modified xsi:type="dcterms:W3CDTF">2021-10-17T20:41:17Z</dcterms:modified>
</cp:coreProperties>
</file>